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6" r:id="rId1"/>
  </p:sldMasterIdLst>
  <p:notesMasterIdLst>
    <p:notesMasterId r:id="rId21"/>
  </p:notesMasterIdLst>
  <p:sldIdLst>
    <p:sldId id="256" r:id="rId2"/>
    <p:sldId id="299" r:id="rId3"/>
    <p:sldId id="300" r:id="rId4"/>
    <p:sldId id="301" r:id="rId5"/>
    <p:sldId id="302" r:id="rId6"/>
    <p:sldId id="303" r:id="rId7"/>
    <p:sldId id="305" r:id="rId8"/>
    <p:sldId id="307" r:id="rId9"/>
    <p:sldId id="306" r:id="rId10"/>
    <p:sldId id="304" r:id="rId11"/>
    <p:sldId id="309" r:id="rId12"/>
    <p:sldId id="310" r:id="rId13"/>
    <p:sldId id="311" r:id="rId14"/>
    <p:sldId id="312" r:id="rId15"/>
    <p:sldId id="313" r:id="rId16"/>
    <p:sldId id="314" r:id="rId17"/>
    <p:sldId id="315" r:id="rId18"/>
    <p:sldId id="317" r:id="rId19"/>
    <p:sldId id="318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9" autoAdjust="0"/>
    <p:restoredTop sz="94660"/>
  </p:normalViewPr>
  <p:slideViewPr>
    <p:cSldViewPr snapToGrid="0">
      <p:cViewPr varScale="1">
        <p:scale>
          <a:sx n="70" d="100"/>
          <a:sy n="70" d="100"/>
        </p:scale>
        <p:origin x="50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320152-7289-42ED-97D3-BBB411F9F8C0}" type="datetimeFigureOut">
              <a:rPr lang="en-US" smtClean="0"/>
              <a:t>1/15/2026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F0E3D6-3C77-45F1-B7E2-5B66F3D24A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8739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DE6C8-AB1D-4204-BC9C-3366B0BF04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4088" y="889820"/>
            <a:ext cx="9989574" cy="3598606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7B9009-EE50-4EE5-B6EB-CD6EC83D3F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4088" y="4488426"/>
            <a:ext cx="6991776" cy="1302774"/>
          </a:xfrm>
        </p:spPr>
        <p:txBody>
          <a:bodyPr anchor="b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C8667E-058A-436F-B8EA-5B3A99D43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1EADE-8E88-4C7C-8AC5-FB148DE4940E}" type="datetime1">
              <a:rPr lang="en-US" smtClean="0"/>
              <a:t>1/15/2026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680305-1AD7-482D-BFFD-6CDB83AB3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5762A1-52E9-402D-B65E-DF193E44C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143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359C1-C098-4BF4-A55D-782F4E606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343C7E-1E8B-4D38-9B81-1AA2A8978E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A70B00-53AE-4D3F-91BE-A8D789ED9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C8B9C-477D-492A-96AD-1FC2CC997A73}" type="datetime1">
              <a:rPr lang="en-US" smtClean="0"/>
              <a:t>1/15/2026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647FC7-8124-4F70-A849-B6BCC5189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7CEBE4-50DC-47DB-B699-CCC024336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3652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418279-D3B8-4C6A-AB74-9DE3777712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42322" y="997974"/>
            <a:ext cx="2349043" cy="498495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8F733C-9309-4197-BACA-207CDC8935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8927" y="997973"/>
            <a:ext cx="8473395" cy="498495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ACD4D0-5BE6-412D-B08B-5DFFD5935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3AED5-E26D-4E29-B1B3-7847B6779594}" type="datetime1">
              <a:rPr lang="en-US" smtClean="0"/>
              <a:t>1/15/2026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021651-B786-4A39-A10F-F5231D0A2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504D2D-9379-40DE-9F45-3004BE54F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7883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654844" y="2196703"/>
            <a:ext cx="10882313" cy="2321719"/>
          </a:xfrm>
          <a:prstGeom prst="rect">
            <a:avLst/>
          </a:prstGeom>
        </p:spPr>
        <p:txBody>
          <a:bodyPr anchor="ctr"/>
          <a:lstStyle>
            <a:lvl1pPr defTabSz="250022">
              <a:defRPr sz="5906" spc="-59"/>
            </a:lvl1pPr>
          </a:lstStyle>
          <a:p>
            <a:r>
              <a:t>Section Title</a:t>
            </a:r>
          </a:p>
        </p:txBody>
      </p:sp>
      <p:sp>
        <p:nvSpPr>
          <p:cNvPr id="92" name="01"/>
          <p:cNvSpPr txBox="1">
            <a:spLocks noGrp="1"/>
          </p:cNvSpPr>
          <p:nvPr>
            <p:ph type="sldNum" sz="quarter" idx="2"/>
          </p:nvPr>
        </p:nvSpPr>
        <p:spPr>
          <a:xfrm>
            <a:off x="11727656" y="6152554"/>
            <a:ext cx="274321" cy="222082"/>
          </a:xfrm>
          <a:prstGeom prst="rect">
            <a:avLst/>
          </a:prstGeom>
        </p:spPr>
        <p:txBody>
          <a:bodyPr wrap="none"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78380595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654844" y="1017985"/>
            <a:ext cx="10882313" cy="473273"/>
          </a:xfrm>
          <a:prstGeom prst="rect">
            <a:avLst/>
          </a:prstGeom>
        </p:spPr>
        <p:txBody>
          <a:bodyPr/>
          <a:lstStyle>
            <a:lvl1pPr marL="0" indent="0" defTabSz="178587">
              <a:spcBef>
                <a:spcPts val="0"/>
              </a:spcBef>
              <a:buSzTx/>
              <a:buNone/>
              <a:defRPr sz="2250">
                <a:latin typeface="+mn-lt"/>
                <a:ea typeface="+mn-ea"/>
                <a:cs typeface="+mn-cs"/>
                <a:sym typeface="Produkt Extralight"/>
              </a:defRPr>
            </a:lvl1pPr>
          </a:lstStyle>
          <a:p>
            <a:r>
              <a:t>Slide Subtitle</a:t>
            </a:r>
          </a:p>
        </p:txBody>
      </p:sp>
      <p:sp>
        <p:nvSpPr>
          <p:cNvPr id="43" name="Slide Title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44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5" name="01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97986805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654844" y="2214563"/>
            <a:ext cx="10882313" cy="2277070"/>
          </a:xfrm>
          <a:prstGeom prst="rect">
            <a:avLst/>
          </a:prstGeom>
        </p:spPr>
        <p:txBody>
          <a:bodyPr anchor="ctr"/>
          <a:lstStyle>
            <a:lvl1pPr marL="0" indent="0" algn="ctr" defTabSz="250022">
              <a:lnSpc>
                <a:spcPct val="90000"/>
              </a:lnSpc>
              <a:spcBef>
                <a:spcPts val="0"/>
              </a:spcBef>
              <a:buSzTx/>
              <a:buNone/>
              <a:defRPr sz="5906" spc="-59">
                <a:latin typeface="+mn-lt"/>
                <a:ea typeface="+mn-ea"/>
                <a:cs typeface="+mn-cs"/>
                <a:sym typeface="Produkt Extralight"/>
              </a:defRPr>
            </a:lvl1pPr>
            <a:lvl2pPr marL="0" indent="223234" algn="ctr" defTabSz="250022">
              <a:lnSpc>
                <a:spcPct val="90000"/>
              </a:lnSpc>
              <a:spcBef>
                <a:spcPts val="0"/>
              </a:spcBef>
              <a:buSzTx/>
              <a:buNone/>
              <a:defRPr sz="5906" spc="-59">
                <a:latin typeface="+mn-lt"/>
                <a:ea typeface="+mn-ea"/>
                <a:cs typeface="+mn-cs"/>
                <a:sym typeface="Produkt Extralight"/>
              </a:defRPr>
            </a:lvl2pPr>
            <a:lvl3pPr marL="0" indent="446469" algn="ctr" defTabSz="250022">
              <a:lnSpc>
                <a:spcPct val="90000"/>
              </a:lnSpc>
              <a:spcBef>
                <a:spcPts val="0"/>
              </a:spcBef>
              <a:buSzTx/>
              <a:buNone/>
              <a:defRPr sz="5906" spc="-59">
                <a:latin typeface="+mn-lt"/>
                <a:ea typeface="+mn-ea"/>
                <a:cs typeface="+mn-cs"/>
                <a:sym typeface="Produkt Extralight"/>
              </a:defRPr>
            </a:lvl3pPr>
            <a:lvl4pPr marL="0" indent="669703" algn="ctr" defTabSz="250022">
              <a:lnSpc>
                <a:spcPct val="90000"/>
              </a:lnSpc>
              <a:spcBef>
                <a:spcPts val="0"/>
              </a:spcBef>
              <a:buSzTx/>
              <a:buNone/>
              <a:defRPr sz="5906" spc="-59">
                <a:latin typeface="+mn-lt"/>
                <a:ea typeface="+mn-ea"/>
                <a:cs typeface="+mn-cs"/>
                <a:sym typeface="Produkt Extralight"/>
              </a:defRPr>
            </a:lvl4pPr>
            <a:lvl5pPr marL="0" indent="892937" algn="ctr" defTabSz="250022">
              <a:lnSpc>
                <a:spcPct val="90000"/>
              </a:lnSpc>
              <a:spcBef>
                <a:spcPts val="0"/>
              </a:spcBef>
              <a:buSzTx/>
              <a:buNone/>
              <a:defRPr sz="5906" spc="-59">
                <a:latin typeface="+mn-lt"/>
                <a:ea typeface="+mn-ea"/>
                <a:cs typeface="+mn-cs"/>
                <a:sym typeface="Produkt Extralight"/>
              </a:defRPr>
            </a:lvl5pPr>
          </a:lstStyle>
          <a:p>
            <a:r>
              <a:t>Statement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9" name="01"/>
          <p:cNvSpPr txBox="1">
            <a:spLocks noGrp="1"/>
          </p:cNvSpPr>
          <p:nvPr>
            <p:ph type="sldNum" sz="quarter" idx="2"/>
          </p:nvPr>
        </p:nvSpPr>
        <p:spPr>
          <a:xfrm>
            <a:off x="11727656" y="6152554"/>
            <a:ext cx="274321" cy="222082"/>
          </a:xfrm>
          <a:prstGeom prst="rect">
            <a:avLst/>
          </a:prstGeom>
        </p:spPr>
        <p:txBody>
          <a:bodyPr wrap="none"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98965877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87CA6-BFD9-4CB1-8892-F6B062E82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DA8C3-9C0C-4E52-9A62-E4DB159E6B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C3EC35-E02F-41FF-9232-F90692A90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B6794-849E-4626-908B-D15793550EFB}" type="datetime1">
              <a:rPr lang="en-US" smtClean="0"/>
              <a:t>1/15/2026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D13D38-5DF1-443B-8A12-71E834FDC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5E644A-4A37-4757-9809-5B035E287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9720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6578B-CD85-4BF1-A729-E8E8079B5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383" y="1709738"/>
            <a:ext cx="10632067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8448C1-C13F-4826-8347-EEB00A6643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5383" y="4589463"/>
            <a:ext cx="10632067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06546A-957F-4C4D-9744-1177AD258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B64E7-5594-42A3-ADBF-E95A7ACEAD64}" type="datetime1">
              <a:rPr lang="en-US" smtClean="0"/>
              <a:t>1/15/2026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DB149C-CC63-4E3A-A83D-EF637EB51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B94775-7982-41EC-B584-D51224D38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0293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E4BD8-507D-48E4-A624-F16A741C3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14400"/>
            <a:ext cx="10691265" cy="13075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0A07E4-3A39-457C-A059-7DFB6039D9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04088" y="2221992"/>
            <a:ext cx="5212080" cy="37398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141E17-47CE-4A78-B0FA-0E9786DA67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81344" y="2221992"/>
            <a:ext cx="5212080" cy="37398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F02C13-D3ED-4044-9716-F29D79A18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62B0B-D248-4FFB-8695-AD7FA4B1284A}" type="datetime1">
              <a:rPr lang="en-US" smtClean="0"/>
              <a:t>1/15/2026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F334AD-FB29-4355-B5CF-85E61B4F3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5AA154-790C-4774-9C21-8C543E733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19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7DD35-7673-4F88-86B0-634883B5E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7" y="929147"/>
            <a:ext cx="10689336" cy="79845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C820D7-3E0B-47C6-A583-C4C839C5AF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4088" y="1756538"/>
            <a:ext cx="5212080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839A7B-97D5-400F-B802-A0FF28FE9F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04088" y="2442702"/>
            <a:ext cx="5212080" cy="35191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E0ECA2-DBF1-4681-9DFA-93AFD1B371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81344" y="1756538"/>
            <a:ext cx="5212080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0EBBBB-517F-4ED7-9E51-CF0F7590B4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81344" y="2442702"/>
            <a:ext cx="5212080" cy="35191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11B5C7-1E37-478F-B4B0-C7202FFE4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78EFB-9159-4510-B73F-4F0409ADE937}" type="datetime1">
              <a:rPr lang="en-US" smtClean="0"/>
              <a:t>1/15/2026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53F7EF-507C-4CB3-86C5-8B34FFFC1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E3DEA6-E4EB-4C2A-8B4F-55EC965B6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2091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32964-A933-4B98-A141-A4B316DAF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684C9D-23DA-42B0-9DD3-7592F72E8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C9412-2452-4BED-A324-9D8C115361AD}" type="datetime1">
              <a:rPr lang="en-US" smtClean="0"/>
              <a:t>1/15/2026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BF8F05-876F-49D8-AE30-5BB2A91EC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3D20DA-9260-4577-BB51-789570A24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9477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2C1F24-E0A1-45A7-8EF5-92CD97993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18F62-D251-40E8-A23C-F4CFE9FEAB41}" type="datetime1">
              <a:rPr lang="en-US" smtClean="0"/>
              <a:t>1/15/2026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021C19-210E-46B0-9036-5D8AECC92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880FEF-487E-44DF-8615-DF2210419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4032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568EE-74C8-43A6-90BC-2DDD965CF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1069848"/>
            <a:ext cx="4093599" cy="131673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1C35AC-CAE3-48CF-A3E4-A075C9FDD7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069848"/>
            <a:ext cx="6172200" cy="479120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9D03EA-5FAD-4609-A2B8-624E426847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4088" y="2551176"/>
            <a:ext cx="4093599" cy="331927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58D2EA-2191-4216-B64D-067BDFE12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76144-149E-4874-93A5-554A0357CF82}" type="datetime1">
              <a:rPr lang="en-US" smtClean="0"/>
              <a:t>1/15/2026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042128-DAB4-481C-BEE6-3523E8E88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50E382-C500-4A4C-A7C6-43860383A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1026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FE98B-EACF-4251-A8AF-0D9EDD17C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1066800"/>
            <a:ext cx="4103431" cy="1317523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05F473-761A-4002-AF70-9FF878D013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066800"/>
            <a:ext cx="6172200" cy="47942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0C2E6A-F834-4540-BB00-E13CB45DC3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4088" y="2552700"/>
            <a:ext cx="4103431" cy="33162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C38EAB-AD63-415C-B263-BA1D8FBE3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A65D8-0540-4835-AE5C-25D29DBA01BE}" type="datetime1">
              <a:rPr lang="en-US" smtClean="0"/>
              <a:t>1/15/2026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2E5541-B6DE-45E8-BCFE-0DFC4F574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B78D45-289B-46AF-8CB9-E6150BEA1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6653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A362AC-B59F-4AC7-B279-57DDD5336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14400"/>
            <a:ext cx="10691265" cy="13075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6042DB-75BD-4EC1-B6D9-8A72EF940C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0635" y="2221992"/>
            <a:ext cx="10691265" cy="37398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DD1378-7C96-4079-B44C-3D86B46575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9448" y="6356350"/>
            <a:ext cx="25495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fld id="{E31BA835-12AC-4E8F-955A-EA3F4DE2791F}" type="datetime1">
              <a:rPr lang="en-US" smtClean="0"/>
              <a:t>1/15/2026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9B6B78-577F-43F5-BAEE-BF72484C98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04088" y="6356350"/>
            <a:ext cx="45397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CC75B8-AF8F-4D8A-9B3D-D1951A64BA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/>
                </a:solidFill>
              </a:defRPr>
            </a:lvl1pPr>
          </a:lstStyle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64F9B95-9045-48D2-B9F3-2927E98F54AA}"/>
              </a:ext>
            </a:extLst>
          </p:cNvPr>
          <p:cNvCxnSpPr>
            <a:cxnSpLocks/>
          </p:cNvCxnSpPr>
          <p:nvPr/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85AA86F-6A4D-4BCB-A045-D992CDC2959B}"/>
              </a:ext>
            </a:extLst>
          </p:cNvPr>
          <p:cNvCxnSpPr>
            <a:cxnSpLocks/>
          </p:cNvCxnSpPr>
          <p:nvPr/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74544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79" r:id="rId6"/>
    <p:sldLayoutId id="2147483675" r:id="rId7"/>
    <p:sldLayoutId id="2147483676" r:id="rId8"/>
    <p:sldLayoutId id="2147483677" r:id="rId9"/>
    <p:sldLayoutId id="2147483678" r:id="rId10"/>
    <p:sldLayoutId id="2147483680" r:id="rId11"/>
    <p:sldLayoutId id="2147483687" r:id="rId12"/>
    <p:sldLayoutId id="2147483688" r:id="rId13"/>
    <p:sldLayoutId id="2147483689" r:id="rId14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cap="all" spc="3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287EC7F-BCE8-4E07-FD9A-AA7CD594CCB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896" b="10834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612349FF-7742-42ED-ADF3-238B5DDD17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307" y="4237318"/>
            <a:ext cx="12188952" cy="2620682"/>
          </a:xfrm>
          <a:prstGeom prst="rect">
            <a:avLst/>
          </a:prstGeom>
          <a:gradFill>
            <a:gsLst>
              <a:gs pos="42000">
                <a:srgbClr val="000000">
                  <a:alpha val="14000"/>
                </a:srgbClr>
              </a:gs>
              <a:gs pos="0">
                <a:srgbClr val="000000">
                  <a:alpha val="0"/>
                </a:srgbClr>
              </a:gs>
              <a:gs pos="100000">
                <a:srgbClr val="000000">
                  <a:alpha val="31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F3EC0C-B664-18E2-FAA6-07592A24EF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5158" y="5528235"/>
            <a:ext cx="10696574" cy="770964"/>
          </a:xfrm>
        </p:spPr>
        <p:txBody>
          <a:bodyPr anchor="b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Model fitting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1A06C2-C984-559B-6247-4CE552425B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9681" y="4392705"/>
            <a:ext cx="5795251" cy="1063813"/>
          </a:xfrm>
        </p:spPr>
        <p:txBody>
          <a:bodyPr anchor="b">
            <a:normAutofit/>
          </a:bodyPr>
          <a:lstStyle/>
          <a:p>
            <a:endParaRPr lang="en-US" sz="1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4247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Hyperparamet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Hyperparameters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7" name="Also called tuning parameters…"/>
              <p:cNvSpPr txBox="1">
                <a:spLocks noGrp="1"/>
              </p:cNvSpPr>
              <p:nvPr>
                <p:ph type="body" idx="1"/>
              </p:nvPr>
            </p:nvSpPr>
            <p:spPr>
              <a:prstGeom prst="rect">
                <a:avLst/>
              </a:prstGeom>
            </p:spPr>
            <p:txBody>
              <a:bodyPr/>
              <a:lstStyle/>
              <a:p>
                <a:r>
                  <a:t>Also called tuning parameters</a:t>
                </a:r>
              </a:p>
              <a:p>
                <a:r>
                  <a:t>Parameters of the learning algorithm and not the model</a:t>
                </a:r>
              </a:p>
              <a:p>
                <a:pPr lvl="1"/>
                <a:r>
                  <a:t>For example, </a:t>
                </a:r>
                <a14:m>
                  <m:oMath xmlns:m="http://schemas.openxmlformats.org/officeDocument/2006/math">
                    <m:r>
                      <a:rPr sz="2391" i="1">
                        <a:solidFill>
                          <a:srgbClr val="52575F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t>, in k-NN is a hyperparameter</a:t>
                </a:r>
              </a:p>
              <a:p>
                <a:r>
                  <a:t>Hyperparameters are chosen by the modeler </a:t>
                </a:r>
              </a:p>
              <a:p>
                <a:pPr lvl="1"/>
                <a:r>
                  <a:t>Values that are actually </a:t>
                </a:r>
                <a:r>
                  <a:rPr i="1">
                    <a:latin typeface="Graphik"/>
                    <a:ea typeface="Graphik"/>
                    <a:cs typeface="Graphik"/>
                    <a:sym typeface="Graphik"/>
                  </a:rPr>
                  <a:t>learned</a:t>
                </a:r>
                <a:r>
                  <a:t> from the data are usually called parameters</a:t>
                </a:r>
              </a:p>
            </p:txBody>
          </p:sp>
        </mc:Choice>
        <mc:Fallback xmlns="">
          <p:sp>
            <p:nvSpPr>
              <p:cNvPr id="557" name="Also called tuning parameters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prstGeom prst="rect">
                <a:avLst/>
              </a:prstGeom>
              <a:blipFill>
                <a:blip r:embed="rId2"/>
                <a:stretch>
                  <a:fillRect l="-1471" t="-10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Let’s think about i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K-</a:t>
            </a:r>
            <a:r>
              <a:rPr lang="en-US" dirty="0" err="1"/>
              <a:t>nn</a:t>
            </a:r>
            <a:r>
              <a:rPr lang="en-US" dirty="0"/>
              <a:t> recall</a:t>
            </a:r>
            <a:endParaRPr dirty="0"/>
          </a:p>
        </p:txBody>
      </p:sp>
      <p:sp>
        <p:nvSpPr>
          <p:cNvPr id="589" name="Recall what we learned about KNN classification and regression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Recall what we learned about KNN classification and regression</a:t>
            </a:r>
          </a:p>
          <a:p>
            <a:endParaRPr/>
          </a:p>
          <a:p>
            <a:pPr lvl="1"/>
            <a:r>
              <a:t>Will a </a:t>
            </a:r>
            <a:r>
              <a:rPr b="1">
                <a:latin typeface="Graphik"/>
                <a:ea typeface="Graphik"/>
                <a:cs typeface="Graphik"/>
                <a:sym typeface="Graphik"/>
              </a:rPr>
              <a:t>low</a:t>
            </a:r>
            <a:r>
              <a:t> value of </a:t>
            </a:r>
            <a:r>
              <a:rPr i="1">
                <a:latin typeface="Graphik"/>
                <a:ea typeface="Graphik"/>
                <a:cs typeface="Graphik"/>
                <a:sym typeface="Graphik"/>
              </a:rPr>
              <a:t>k</a:t>
            </a:r>
            <a:r>
              <a:t> be more likely to overfit or underfit?</a:t>
            </a:r>
          </a:p>
          <a:p>
            <a:pPr lvl="1"/>
            <a:endParaRPr/>
          </a:p>
          <a:p>
            <a:pPr lvl="1"/>
            <a:r>
              <a:t>Will a </a:t>
            </a:r>
            <a:r>
              <a:rPr b="1">
                <a:latin typeface="Graphik"/>
                <a:ea typeface="Graphik"/>
                <a:cs typeface="Graphik"/>
                <a:sym typeface="Graphik"/>
              </a:rPr>
              <a:t>high</a:t>
            </a:r>
            <a:r>
              <a:t> value of </a:t>
            </a:r>
            <a:r>
              <a:rPr i="1">
                <a:latin typeface="Graphik"/>
                <a:ea typeface="Graphik"/>
                <a:cs typeface="Graphik"/>
                <a:sym typeface="Graphik"/>
              </a:rPr>
              <a:t>k</a:t>
            </a:r>
            <a:r>
              <a:t> be more likely to overfit or underfit?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Testing and Validating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Testing and Validating</a:t>
            </a: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How well does my model work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How well does my model work?</a:t>
            </a:r>
          </a:p>
        </p:txBody>
      </p:sp>
      <p:sp>
        <p:nvSpPr>
          <p:cNvPr id="595" name="In the prediction setting: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In the prediction setting:</a:t>
            </a:r>
          </a:p>
          <a:p>
            <a:pPr lvl="1"/>
            <a:r>
              <a:rPr lang="en-US" b="1" dirty="0"/>
              <a:t>Model </a:t>
            </a:r>
            <a:r>
              <a:rPr b="1" dirty="0">
                <a:latin typeface="Graphik"/>
                <a:ea typeface="Graphik"/>
                <a:cs typeface="Graphik"/>
                <a:sym typeface="Graphik"/>
              </a:rPr>
              <a:t>evaluation</a:t>
            </a:r>
            <a:r>
              <a:rPr lang="en-US" b="1" dirty="0">
                <a:latin typeface="Graphik"/>
                <a:ea typeface="Graphik"/>
                <a:cs typeface="Graphik"/>
                <a:sym typeface="Graphik"/>
              </a:rPr>
              <a:t>:</a:t>
            </a:r>
            <a:r>
              <a:rPr dirty="0"/>
              <a:t> how well </a:t>
            </a:r>
            <a:r>
              <a:rPr lang="en-US" dirty="0"/>
              <a:t>does </a:t>
            </a:r>
            <a:r>
              <a:rPr dirty="0"/>
              <a:t>our machine learning model generalize to </a:t>
            </a:r>
            <a:r>
              <a:rPr b="1" dirty="0">
                <a:latin typeface="Graphik"/>
                <a:ea typeface="Graphik"/>
                <a:cs typeface="Graphik"/>
                <a:sym typeface="Graphik"/>
              </a:rPr>
              <a:t>new data</a:t>
            </a:r>
            <a:r>
              <a:rPr lang="en-US" b="1" dirty="0">
                <a:latin typeface="Graphik"/>
                <a:ea typeface="Graphik"/>
                <a:cs typeface="Graphik"/>
                <a:sym typeface="Graphik"/>
              </a:rPr>
              <a:t>?</a:t>
            </a:r>
            <a:endParaRPr b="1" dirty="0">
              <a:latin typeface="Graphik"/>
              <a:ea typeface="Graphik"/>
              <a:cs typeface="Graphik"/>
              <a:sym typeface="Graphik"/>
            </a:endParaRPr>
          </a:p>
          <a:p>
            <a:pPr lvl="1"/>
            <a:r>
              <a:rPr dirty="0"/>
              <a:t>Don’t get caught in the weeds of the possible validation methods</a:t>
            </a:r>
          </a:p>
          <a:p>
            <a:pPr lvl="1"/>
            <a:r>
              <a:rPr lang="en-US" dirty="0"/>
              <a:t>F</a:t>
            </a:r>
            <a:r>
              <a:rPr dirty="0"/>
              <a:t>ind an </a:t>
            </a:r>
            <a:r>
              <a:rPr b="1" dirty="0">
                <a:latin typeface="Graphik"/>
                <a:ea typeface="Graphik"/>
                <a:cs typeface="Graphik"/>
                <a:sym typeface="Graphik"/>
              </a:rPr>
              <a:t>honest metric to quantify future model performance</a:t>
            </a: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How well does my model work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How well does my model work?</a:t>
            </a:r>
          </a:p>
        </p:txBody>
      </p:sp>
      <p:sp>
        <p:nvSpPr>
          <p:cNvPr id="599" name="The only way to evaluate how well a model predicts is to apply it to new data…"/>
          <p:cNvSpPr txBox="1">
            <a:spLocks noGrp="1"/>
          </p:cNvSpPr>
          <p:nvPr>
            <p:ph type="body" idx="1"/>
          </p:nvPr>
        </p:nvSpPr>
        <p:spPr>
          <a:xfrm>
            <a:off x="2015133" y="1826682"/>
            <a:ext cx="8161734" cy="4746125"/>
          </a:xfrm>
          <a:prstGeom prst="rect">
            <a:avLst/>
          </a:prstGeom>
        </p:spPr>
        <p:txBody>
          <a:bodyPr/>
          <a:lstStyle/>
          <a:p>
            <a:r>
              <a:t>The only way to evaluate how well a model predicts is to </a:t>
            </a:r>
            <a:r>
              <a:rPr b="1">
                <a:latin typeface="Graphik"/>
                <a:ea typeface="Graphik"/>
                <a:cs typeface="Graphik"/>
                <a:sym typeface="Graphik"/>
              </a:rPr>
              <a:t>apply it to new data</a:t>
            </a:r>
          </a:p>
          <a:p>
            <a:r>
              <a:t>Comparing test metrics to training metrics can also help identify overfitting</a:t>
            </a:r>
          </a:p>
          <a:p>
            <a:r>
              <a:t>What if new data (with labels) isn’t readily available </a:t>
            </a:r>
            <a:br/>
            <a:r>
              <a:t>(and it usually isn’t)</a:t>
            </a: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Model Evaluation Strategi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Model Evaluation Strategies</a:t>
            </a:r>
          </a:p>
        </p:txBody>
      </p:sp>
      <p:sp>
        <p:nvSpPr>
          <p:cNvPr id="602" name="Train/Test split…"/>
          <p:cNvSpPr txBox="1">
            <a:spLocks noGrp="1"/>
          </p:cNvSpPr>
          <p:nvPr>
            <p:ph type="body" idx="1"/>
          </p:nvPr>
        </p:nvSpPr>
        <p:spPr>
          <a:xfrm>
            <a:off x="1623247" y="2043598"/>
            <a:ext cx="8161734" cy="4635047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20000"/>
              </a:lnSpc>
            </a:pPr>
            <a:r>
              <a:rPr dirty="0"/>
              <a:t>Train/Test split</a:t>
            </a:r>
          </a:p>
          <a:p>
            <a:pPr>
              <a:lnSpc>
                <a:spcPct val="120000"/>
              </a:lnSpc>
            </a:pPr>
            <a:r>
              <a:rPr dirty="0"/>
              <a:t>Train/Validation/Test split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dirty="0"/>
              <a:t>Cross-validation</a:t>
            </a: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K-fold cross-validation illustrated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K-fold cross-validation</a:t>
            </a:r>
          </a:p>
        </p:txBody>
      </p:sp>
      <p:pic>
        <p:nvPicPr>
          <p:cNvPr id="606" name="pasted-image.tiff" descr="pasted-image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878805"/>
            <a:ext cx="9144000" cy="4511280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Choosing k (the number of folds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Choosing k (the number of folds)</a:t>
            </a:r>
          </a:p>
        </p:txBody>
      </p:sp>
      <p:sp>
        <p:nvSpPr>
          <p:cNvPr id="610" name="The data scientist has yet another choice to make: k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dirty="0"/>
              <a:t>The data scientist has yet another choice to make: k</a:t>
            </a:r>
          </a:p>
          <a:p>
            <a:pPr lvl="1"/>
            <a:r>
              <a:rPr dirty="0"/>
              <a:t>k=n is leave-one-out cross-validation (LOOCV)</a:t>
            </a:r>
            <a:r>
              <a:rPr lang="en-US" dirty="0"/>
              <a:t>, this is deterministic</a:t>
            </a:r>
            <a:endParaRPr dirty="0"/>
          </a:p>
          <a:p>
            <a:pPr lvl="1"/>
            <a:r>
              <a:rPr dirty="0"/>
              <a:t>k=5 or k=10 are other popular choices</a:t>
            </a:r>
            <a:endParaRPr lang="en-US" dirty="0"/>
          </a:p>
          <a:p>
            <a:r>
              <a:rPr lang="en-US" dirty="0"/>
              <a:t>Bias–variance tradeoff in 𝑘k-fold CV:</a:t>
            </a:r>
          </a:p>
          <a:p>
            <a:pPr lvl="1"/>
            <a:r>
              <a:rPr lang="en-US" dirty="0"/>
              <a:t>Small k → higher bias but lower variance (larger test sets, more stable estimates).</a:t>
            </a:r>
          </a:p>
          <a:p>
            <a:pPr lvl="1"/>
            <a:r>
              <a:rPr lang="en-US" dirty="0"/>
              <a:t>Large k → lower bias but higher variance (larger training sets, noisier fold estimates).</a:t>
            </a:r>
          </a:p>
          <a:p>
            <a:pPr lvl="1"/>
            <a:r>
              <a:rPr lang="en-US" dirty="0"/>
              <a:t>When CV is used for tuning, bias is less important than just finding the minimum error</a:t>
            </a:r>
          </a:p>
          <a:p>
            <a:r>
              <a:rPr lang="en-US" dirty="0"/>
              <a:t>Computational cost:</a:t>
            </a:r>
          </a:p>
          <a:p>
            <a:pPr lvl="1"/>
            <a:r>
              <a:rPr lang="en-US" dirty="0"/>
              <a:t>Cost scales with k: small k is faster, while large k (especially LOOCV) is much more expensive.</a:t>
            </a:r>
            <a:endParaRPr dirty="0"/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A possible approach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A </a:t>
            </a:r>
            <a:r>
              <a:rPr lang="en-US" dirty="0"/>
              <a:t>typical</a:t>
            </a:r>
            <a:r>
              <a:rPr dirty="0"/>
              <a:t> approach</a:t>
            </a:r>
          </a:p>
        </p:txBody>
      </p:sp>
      <p:sp>
        <p:nvSpPr>
          <p:cNvPr id="619" name="Split data into training and test sets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Split data into training and test sets</a:t>
            </a:r>
          </a:p>
          <a:p>
            <a:r>
              <a:rPr dirty="0"/>
              <a:t>Train the model several times using different values of the hyperparameter  </a:t>
            </a:r>
          </a:p>
          <a:p>
            <a:pPr lvl="1"/>
            <a:r>
              <a:rPr dirty="0"/>
              <a:t>Choose the hyperparameter value that performs best on the training set </a:t>
            </a:r>
            <a:r>
              <a:rPr i="1" u="sng" dirty="0">
                <a:latin typeface="Graphik"/>
                <a:ea typeface="Graphik"/>
                <a:cs typeface="Graphik"/>
                <a:sym typeface="Graphik"/>
              </a:rPr>
              <a:t>as measured with k-fold cross-validation</a:t>
            </a:r>
          </a:p>
          <a:p>
            <a:r>
              <a:rPr dirty="0"/>
              <a:t>Use the test set to compute the generalization error</a:t>
            </a:r>
            <a:endParaRPr lang="en-US" dirty="0"/>
          </a:p>
          <a:p>
            <a:r>
              <a:rPr lang="en-US" dirty="0"/>
              <a:t>Remember that the goal is to get a good estimate of the </a:t>
            </a:r>
            <a:r>
              <a:rPr lang="en-US" b="1" dirty="0"/>
              <a:t>generalization error  </a:t>
            </a:r>
          </a:p>
          <a:p>
            <a:pPr marL="0" indent="0">
              <a:buNone/>
            </a:pPr>
            <a:endParaRPr dirty="0"/>
          </a:p>
        </p:txBody>
      </p:sp>
      <p:sp>
        <p:nvSpPr>
          <p:cNvPr id="620" name="Remember that the goal is to get a good estimate of the generalization error"/>
          <p:cNvSpPr txBox="1"/>
          <p:nvPr/>
        </p:nvSpPr>
        <p:spPr>
          <a:xfrm>
            <a:off x="3716050" y="5535368"/>
            <a:ext cx="4759901" cy="26693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/>
          <a:p>
            <a:endParaRPr sz="1266" dirty="0"/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What’s wrong with this scenario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A tempting approach…</a:t>
            </a:r>
            <a:endParaRPr dirty="0"/>
          </a:p>
        </p:txBody>
      </p:sp>
      <p:sp>
        <p:nvSpPr>
          <p:cNvPr id="624" name="Split data into a training and a test set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3400"/>
            </a:pPr>
            <a:r>
              <a:rPr dirty="0"/>
              <a:t>Split data into a training and a test set</a:t>
            </a:r>
          </a:p>
          <a:p>
            <a:pPr>
              <a:defRPr sz="3400"/>
            </a:pPr>
            <a:r>
              <a:rPr lang="en-US" dirty="0"/>
              <a:t>Train the model for many hyperparameter values</a:t>
            </a:r>
          </a:p>
          <a:p>
            <a:pPr>
              <a:defRPr sz="3400"/>
            </a:pPr>
            <a:r>
              <a:rPr dirty="0"/>
              <a:t>Choose the hyperparameter value that performs best on test set </a:t>
            </a:r>
            <a:endParaRPr lang="en-US" dirty="0"/>
          </a:p>
          <a:p>
            <a:pPr>
              <a:defRPr sz="3400"/>
            </a:pPr>
            <a:r>
              <a:rPr lang="en-US" b="1" dirty="0"/>
              <a:t>Beware of data leakage!!</a:t>
            </a:r>
            <a:endParaRPr b="1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Over- and under-fitt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Over- and under-fitting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Overfitting vs Underfitt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Overfitting vs Underfitting</a:t>
            </a:r>
          </a:p>
        </p:txBody>
      </p:sp>
      <p:sp>
        <p:nvSpPr>
          <p:cNvPr id="538" name="Underfitting: Model is too simple to learn the underlying structure of the data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Underfitting: Model is too simple to learn the underlying structure of the data</a:t>
            </a:r>
          </a:p>
          <a:p>
            <a:r>
              <a:t>Overfitting: Model is too complex and learns the noise in the training data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Slide Subtitl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41" name="Overfitting vs Underfitt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Overfitting vs Underfitting</a:t>
            </a:r>
          </a:p>
        </p:txBody>
      </p:sp>
      <p:pic>
        <p:nvPicPr>
          <p:cNvPr id="542" name="pasted-image.pdf" descr="pasted-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3042" y="2478300"/>
            <a:ext cx="9083194" cy="3256133"/>
          </a:xfrm>
          <a:prstGeom prst="rect">
            <a:avLst/>
          </a:prstGeom>
          <a:ln w="3175">
            <a:miter lim="400000"/>
          </a:ln>
        </p:spPr>
      </p:pic>
      <p:sp>
        <p:nvSpPr>
          <p:cNvPr id="543" name="Underfit Model"/>
          <p:cNvSpPr txBox="1"/>
          <p:nvPr/>
        </p:nvSpPr>
        <p:spPr>
          <a:xfrm>
            <a:off x="2135502" y="2400128"/>
            <a:ext cx="1147751" cy="26693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>
                <a:solidFill>
                  <a:srgbClr val="CA4B13"/>
                </a:solidFill>
              </a:defRPr>
            </a:lvl1pPr>
          </a:lstStyle>
          <a:p>
            <a:r>
              <a:rPr sz="1266"/>
              <a:t>Underfit Model</a:t>
            </a:r>
          </a:p>
        </p:txBody>
      </p:sp>
      <p:sp>
        <p:nvSpPr>
          <p:cNvPr id="544" name="Overfit Model"/>
          <p:cNvSpPr txBox="1"/>
          <p:nvPr/>
        </p:nvSpPr>
        <p:spPr>
          <a:xfrm>
            <a:off x="5282992" y="2400128"/>
            <a:ext cx="1049967" cy="26693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>
                <a:solidFill>
                  <a:srgbClr val="E9AD4C"/>
                </a:solidFill>
              </a:defRPr>
            </a:lvl1pPr>
          </a:lstStyle>
          <a:p>
            <a:r>
              <a:rPr sz="1266"/>
              <a:t>Overfit Model</a:t>
            </a:r>
          </a:p>
        </p:txBody>
      </p:sp>
      <p:sp>
        <p:nvSpPr>
          <p:cNvPr id="545" name="Good Model"/>
          <p:cNvSpPr txBox="1"/>
          <p:nvPr/>
        </p:nvSpPr>
        <p:spPr>
          <a:xfrm>
            <a:off x="8367170" y="2400128"/>
            <a:ext cx="961803" cy="26693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>
                <a:solidFill>
                  <a:srgbClr val="0096FF"/>
                </a:solidFill>
              </a:defRPr>
            </a:lvl1pPr>
          </a:lstStyle>
          <a:p>
            <a:r>
              <a:rPr sz="1266"/>
              <a:t>Good Model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Underfitt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Underfitting</a:t>
            </a:r>
          </a:p>
        </p:txBody>
      </p:sp>
      <p:sp>
        <p:nvSpPr>
          <p:cNvPr id="549" name="Underfitting: Model is too simple to learn the underlying structure of the data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 fontScale="77500" lnSpcReduction="20000"/>
          </a:bodyPr>
          <a:lstStyle/>
          <a:p>
            <a:pPr marL="209840" indent="-209840" defTabSz="167125">
              <a:spcBef>
                <a:spcPts val="2180"/>
              </a:spcBef>
              <a:defRPr sz="2632"/>
            </a:pPr>
            <a:r>
              <a:t>Underfitting: Model is too simple to learn the underlying structure of the data</a:t>
            </a:r>
          </a:p>
          <a:p>
            <a:pPr marL="209840" indent="-209840" defTabSz="167125">
              <a:spcBef>
                <a:spcPts val="2180"/>
              </a:spcBef>
              <a:defRPr sz="2632"/>
            </a:pPr>
            <a:r>
              <a:t>Identifying:  The model performs poorly on both training and test data</a:t>
            </a:r>
          </a:p>
          <a:p>
            <a:pPr marL="209840" indent="-209840" defTabSz="167125">
              <a:spcBef>
                <a:spcPts val="2180"/>
              </a:spcBef>
              <a:defRPr sz="2632"/>
            </a:pPr>
            <a:r>
              <a:t>Possible fixes:</a:t>
            </a:r>
          </a:p>
          <a:p>
            <a:pPr marL="631199" lvl="2" indent="-211518" defTabSz="167125">
              <a:spcBef>
                <a:spcPts val="2180"/>
              </a:spcBef>
              <a:defRPr sz="2632"/>
            </a:pPr>
            <a:r>
              <a:t>Use a more complex model </a:t>
            </a:r>
          </a:p>
          <a:p>
            <a:pPr marL="631199" lvl="2" indent="-211518" defTabSz="167125">
              <a:spcBef>
                <a:spcPts val="2180"/>
              </a:spcBef>
              <a:defRPr sz="2632"/>
            </a:pPr>
            <a:r>
              <a:t>Find better features</a:t>
            </a:r>
          </a:p>
          <a:p>
            <a:pPr marL="631199" lvl="2" indent="-211518" defTabSz="167125">
              <a:spcBef>
                <a:spcPts val="2180"/>
              </a:spcBef>
              <a:defRPr sz="2632"/>
            </a:pPr>
            <a:r>
              <a:t>Reduce constraints on model (less regularization)</a:t>
            </a:r>
          </a:p>
          <a:p>
            <a:pPr marL="631199" lvl="2" indent="-211518" defTabSz="167125">
              <a:spcBef>
                <a:spcPts val="2180"/>
              </a:spcBef>
              <a:defRPr sz="2632"/>
            </a:pPr>
            <a:r>
              <a:t>Tune hyperparameters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Overfitt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Overfitting</a:t>
            </a:r>
          </a:p>
        </p:txBody>
      </p:sp>
      <p:sp>
        <p:nvSpPr>
          <p:cNvPr id="553" name="Overfitting: Model is too complex and learns the noise in the training data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 fontScale="77500" lnSpcReduction="20000"/>
          </a:bodyPr>
          <a:lstStyle/>
          <a:p>
            <a:pPr marL="209840" indent="-209840" defTabSz="167125">
              <a:spcBef>
                <a:spcPts val="2180"/>
              </a:spcBef>
              <a:defRPr sz="2632"/>
            </a:pPr>
            <a:r>
              <a:t>Overfitting: Model is too complex and learns the noise in the training data</a:t>
            </a:r>
          </a:p>
          <a:p>
            <a:pPr marL="209840" indent="-209840" defTabSz="167125">
              <a:spcBef>
                <a:spcPts val="2180"/>
              </a:spcBef>
              <a:defRPr sz="2632"/>
            </a:pPr>
            <a:r>
              <a:t>Identifying: The model performs well on training data but poorly on test data</a:t>
            </a:r>
          </a:p>
          <a:p>
            <a:pPr marL="209840" indent="-209840" defTabSz="167125">
              <a:spcBef>
                <a:spcPts val="2180"/>
              </a:spcBef>
              <a:defRPr sz="2632"/>
            </a:pPr>
            <a:r>
              <a:t>Possible fixes:</a:t>
            </a:r>
          </a:p>
          <a:p>
            <a:pPr marL="631199" lvl="2" indent="-211518" defTabSz="167125">
              <a:spcBef>
                <a:spcPts val="2180"/>
              </a:spcBef>
              <a:defRPr sz="2632"/>
            </a:pPr>
            <a:r>
              <a:t>Use a simpler model </a:t>
            </a:r>
          </a:p>
          <a:p>
            <a:pPr marL="631199" lvl="2" indent="-211518" defTabSz="167125">
              <a:spcBef>
                <a:spcPts val="2180"/>
              </a:spcBef>
              <a:defRPr sz="2632"/>
            </a:pPr>
            <a:r>
              <a:t>Add constraints on model (more regularization)</a:t>
            </a:r>
          </a:p>
          <a:p>
            <a:pPr marL="631199" lvl="2" indent="-211518" defTabSz="167125">
              <a:spcBef>
                <a:spcPts val="2180"/>
              </a:spcBef>
              <a:defRPr sz="2632"/>
            </a:pPr>
            <a:r>
              <a:t>Gather more data</a:t>
            </a:r>
          </a:p>
          <a:p>
            <a:pPr marL="631199" lvl="2" indent="-211518" defTabSz="167125">
              <a:spcBef>
                <a:spcPts val="2180"/>
              </a:spcBef>
              <a:defRPr sz="2632"/>
            </a:pPr>
            <a:r>
              <a:t>Tune hyperparameters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Bias-Variance Tradeoff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Bias-Variance Tradeoff </a:t>
            </a:r>
          </a:p>
        </p:txBody>
      </p:sp>
      <p:sp>
        <p:nvSpPr>
          <p:cNvPr id="561" name="The balance of finding a model that doesn’t underfit or overfit is related to the bias-variance tradeoff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The balance of finding a model that doesn’t underfit or overfit is related to the bias-variance tradeoff</a:t>
            </a:r>
          </a:p>
          <a:p>
            <a:pPr lvl="1"/>
            <a:r>
              <a:rPr b="1" dirty="0">
                <a:latin typeface="Graphik"/>
                <a:ea typeface="Graphik"/>
                <a:cs typeface="Graphik"/>
                <a:sym typeface="Graphik"/>
              </a:rPr>
              <a:t>Bias</a:t>
            </a:r>
            <a:r>
              <a:rPr dirty="0"/>
              <a:t> of refers to the error that is introduced by approximating a real-life problem with a simpler model</a:t>
            </a:r>
          </a:p>
          <a:p>
            <a:pPr lvl="1"/>
            <a:r>
              <a:rPr b="1" dirty="0">
                <a:latin typeface="Graphik"/>
                <a:ea typeface="Graphik"/>
                <a:cs typeface="Graphik"/>
                <a:sym typeface="Graphik"/>
              </a:rPr>
              <a:t>Variance</a:t>
            </a:r>
            <a:r>
              <a:rPr dirty="0"/>
              <a:t> refers to the amount that the prediction changes if a different training set is used (but from the same “population”)</a:t>
            </a:r>
          </a:p>
          <a:p>
            <a:r>
              <a:rPr dirty="0"/>
              <a:t>In general, as a model becomes more flexible and complex, variance increases and bias decreases</a:t>
            </a:r>
            <a:endParaRPr lang="en-US" dirty="0"/>
          </a:p>
          <a:p>
            <a:pPr lvl="1"/>
            <a:r>
              <a:rPr lang="en-US" b="1" dirty="0"/>
              <a:t>Overfitting</a:t>
            </a:r>
            <a:r>
              <a:rPr lang="en-US" dirty="0"/>
              <a:t> is associated with high </a:t>
            </a:r>
            <a:r>
              <a:rPr lang="en-US" b="1" dirty="0"/>
              <a:t>variance</a:t>
            </a:r>
          </a:p>
          <a:p>
            <a:pPr lvl="1"/>
            <a:r>
              <a:rPr lang="en-US" b="1" dirty="0"/>
              <a:t>Underfitting</a:t>
            </a:r>
            <a:r>
              <a:rPr lang="en-US" dirty="0"/>
              <a:t> is associated with high </a:t>
            </a:r>
            <a:r>
              <a:rPr lang="en-US" b="1" dirty="0"/>
              <a:t>bias</a:t>
            </a:r>
            <a:endParaRPr b="1" dirty="0"/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Bias-Variance Tradeoff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Bias-Variance Tradeoff </a:t>
            </a:r>
          </a:p>
        </p:txBody>
      </p:sp>
      <p:pic>
        <p:nvPicPr>
          <p:cNvPr id="577" name="pasted-image.png" descr="pasted-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2850" y="1568196"/>
            <a:ext cx="7396504" cy="4977939"/>
          </a:xfrm>
          <a:prstGeom prst="rect">
            <a:avLst/>
          </a:prstGeom>
          <a:ln w="3175">
            <a:miter lim="400000"/>
          </a:ln>
        </p:spPr>
      </p:pic>
      <p:sp>
        <p:nvSpPr>
          <p:cNvPr id="578" name="From “Elements of Statistical Learning” page 38, by Hastie et al"/>
          <p:cNvSpPr txBox="1"/>
          <p:nvPr/>
        </p:nvSpPr>
        <p:spPr>
          <a:xfrm>
            <a:off x="1610921" y="6531741"/>
            <a:ext cx="4974119" cy="28847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000"/>
            </a:lvl1pPr>
          </a:lstStyle>
          <a:p>
            <a:r>
              <a:rPr sz="1406"/>
              <a:t>From “Elements of Statistical Learning” page 38, by Hastie et al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Bias-Variance Tradeoff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Bias-Variance Tradeoff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4" name="Variance of   refers to the amount that   changes if a different training set is used (but from the same “population”)…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2255181" y="1913907"/>
                <a:ext cx="8161735" cy="4232673"/>
              </a:xfrm>
              <a:prstGeom prst="rect">
                <a:avLst/>
              </a:prstGeom>
            </p:spPr>
            <p:txBody>
              <a:bodyPr>
                <a:normAutofit fontScale="77500" lnSpcReduction="20000"/>
              </a:bodyPr>
              <a:lstStyle/>
              <a:p>
                <a:pPr marL="191981" indent="-191981" defTabSz="152902">
                  <a:spcBef>
                    <a:spcPts val="1969"/>
                  </a:spcBef>
                  <a:defRPr sz="2408"/>
                </a:pPr>
                <a14:m>
                  <m:oMath xmlns:m="http://schemas.openxmlformats.org/officeDocument/2006/math">
                    <m:r>
                      <a:rPr sz="2039" i="1">
                        <a:solidFill>
                          <a:srgbClr val="52575F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sz="2039" i="1">
                            <a:solidFill>
                              <a:srgbClr val="52575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sz="2039" i="1">
                            <a:solidFill>
                              <a:srgbClr val="52575F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sz="2039" i="1">
                                <a:solidFill>
                                  <a:srgbClr val="52575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sz="2039" i="1">
                                <a:solidFill>
                                  <a:srgbClr val="52575F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sz="2039" i="1">
                                <a:solidFill>
                                  <a:srgbClr val="52575F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sz="2039" i="1">
                            <a:solidFill>
                              <a:srgbClr val="52575F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limUpp>
                          <m:limUppPr>
                            <m:ctrlPr>
                              <a:rPr sz="2039" i="1">
                                <a:solidFill>
                                  <a:srgbClr val="52575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UppPr>
                          <m:e>
                            <m:r>
                              <a:rPr sz="2039" i="1">
                                <a:solidFill>
                                  <a:srgbClr val="52575F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lim>
                            <m:r>
                              <a:rPr sz="2039" i="1">
                                <a:solidFill>
                                  <a:srgbClr val="52575F"/>
                                </a:solidFill>
                                <a:latin typeface="Cambria Math" panose="02040503050406030204" pitchFamily="18" charset="0"/>
                              </a:rPr>
                              <m:t>̂</m:t>
                            </m:r>
                          </m:lim>
                        </m:limUpp>
                        <m:r>
                          <a:rPr sz="2039" i="1">
                            <a:solidFill>
                              <a:srgbClr val="52575F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sz="2039" i="1">
                                <a:solidFill>
                                  <a:srgbClr val="52575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sz="2039" i="1">
                                <a:solidFill>
                                  <a:srgbClr val="52575F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sz="2039" i="1">
                                <a:solidFill>
                                  <a:srgbClr val="52575F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sz="2039" i="1">
                            <a:solidFill>
                              <a:srgbClr val="52575F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sSup>
                          <m:sSupPr>
                            <m:ctrlPr>
                              <a:rPr sz="2039" i="1">
                                <a:solidFill>
                                  <a:srgbClr val="52575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sz="2039" i="1">
                                <a:solidFill>
                                  <a:srgbClr val="52575F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sz="2039" i="1">
                                <a:solidFill>
                                  <a:srgbClr val="52575F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sz="2039" i="1">
                        <a:solidFill>
                          <a:srgbClr val="52575F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sz="2039" i="1">
                        <a:solidFill>
                          <a:srgbClr val="52575F"/>
                        </a:solidFill>
                        <a:latin typeface="Cambria Math" panose="02040503050406030204" pitchFamily="18" charset="0"/>
                      </a:rPr>
                      <m:t>𝑉𝑎𝑟</m:t>
                    </m:r>
                    <m:r>
                      <a:rPr sz="2039" i="1">
                        <a:solidFill>
                          <a:srgbClr val="52575F"/>
                        </a:solidFill>
                        <a:latin typeface="Cambria Math" panose="02040503050406030204" pitchFamily="18" charset="0"/>
                      </a:rPr>
                      <m:t>(</m:t>
                    </m:r>
                    <m:limUpp>
                      <m:limUppPr>
                        <m:ctrlPr>
                          <a:rPr sz="2039" i="1">
                            <a:solidFill>
                              <a:srgbClr val="52575F"/>
                            </a:solidFill>
                            <a:latin typeface="Cambria Math" panose="02040503050406030204" pitchFamily="18" charset="0"/>
                          </a:rPr>
                        </m:ctrlPr>
                      </m:limUppPr>
                      <m:e>
                        <m:r>
                          <a:rPr sz="2039" i="1">
                            <a:solidFill>
                              <a:srgbClr val="52575F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lim>
                        <m:r>
                          <a:rPr sz="2039" i="1">
                            <a:solidFill>
                              <a:srgbClr val="52575F"/>
                            </a:solidFill>
                            <a:latin typeface="Cambria Math" panose="02040503050406030204" pitchFamily="18" charset="0"/>
                          </a:rPr>
                          <m:t>̂</m:t>
                        </m:r>
                      </m:lim>
                    </m:limUpp>
                    <m:r>
                      <a:rPr sz="2039" i="1">
                        <a:solidFill>
                          <a:srgbClr val="52575F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sz="2039" i="1">
                            <a:solidFill>
                              <a:srgbClr val="52575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2039" i="1">
                            <a:solidFill>
                              <a:srgbClr val="52575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sz="2039" i="1">
                            <a:solidFill>
                              <a:srgbClr val="52575F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sz="2039" i="1">
                        <a:solidFill>
                          <a:srgbClr val="52575F"/>
                        </a:solidFill>
                        <a:latin typeface="Cambria Math" panose="02040503050406030204" pitchFamily="18" charset="0"/>
                      </a:rPr>
                      <m:t>))+[</m:t>
                    </m:r>
                    <m:r>
                      <a:rPr sz="2039" i="1">
                        <a:solidFill>
                          <a:srgbClr val="52575F"/>
                        </a:solidFill>
                        <a:latin typeface="Cambria Math" panose="02040503050406030204" pitchFamily="18" charset="0"/>
                      </a:rPr>
                      <m:t>𝐵𝑖𝑎𝑠</m:t>
                    </m:r>
                    <m:r>
                      <a:rPr sz="2039" i="1">
                        <a:solidFill>
                          <a:srgbClr val="52575F"/>
                        </a:solidFill>
                        <a:latin typeface="Cambria Math" panose="02040503050406030204" pitchFamily="18" charset="0"/>
                      </a:rPr>
                      <m:t>(</m:t>
                    </m:r>
                    <m:limUpp>
                      <m:limUppPr>
                        <m:ctrlPr>
                          <a:rPr sz="2039" i="1">
                            <a:solidFill>
                              <a:srgbClr val="52575F"/>
                            </a:solidFill>
                            <a:latin typeface="Cambria Math" panose="02040503050406030204" pitchFamily="18" charset="0"/>
                          </a:rPr>
                        </m:ctrlPr>
                      </m:limUppPr>
                      <m:e>
                        <m:r>
                          <a:rPr sz="2039" i="1">
                            <a:solidFill>
                              <a:srgbClr val="52575F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lim>
                        <m:r>
                          <a:rPr sz="2039" i="1">
                            <a:solidFill>
                              <a:srgbClr val="52575F"/>
                            </a:solidFill>
                            <a:latin typeface="Cambria Math" panose="02040503050406030204" pitchFamily="18" charset="0"/>
                          </a:rPr>
                          <m:t>̂</m:t>
                        </m:r>
                      </m:lim>
                    </m:limUpp>
                    <m:r>
                      <a:rPr sz="2039" i="1">
                        <a:solidFill>
                          <a:srgbClr val="52575F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sz="2039" i="1">
                            <a:solidFill>
                              <a:srgbClr val="52575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2039" i="1">
                            <a:solidFill>
                              <a:srgbClr val="52575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sz="2039" i="1">
                            <a:solidFill>
                              <a:srgbClr val="52575F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sz="2039" i="1">
                        <a:solidFill>
                          <a:srgbClr val="52575F"/>
                        </a:solidFill>
                        <a:latin typeface="Cambria Math" panose="02040503050406030204" pitchFamily="18" charset="0"/>
                      </a:rPr>
                      <m:t>))</m:t>
                    </m:r>
                    <m:sSup>
                      <m:sSupPr>
                        <m:ctrlPr>
                          <a:rPr sz="2039" i="1">
                            <a:solidFill>
                              <a:srgbClr val="52575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sz="2039" i="1">
                            <a:solidFill>
                              <a:srgbClr val="52575F"/>
                            </a:solidFill>
                            <a:latin typeface="Cambria Math" panose="02040503050406030204" pitchFamily="18" charset="0"/>
                          </a:rPr>
                          <m:t>]</m:t>
                        </m:r>
                      </m:e>
                      <m:sup>
                        <m:r>
                          <a:rPr sz="2039" i="1">
                            <a:solidFill>
                              <a:srgbClr val="52575F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sz="2039" i="1">
                        <a:solidFill>
                          <a:srgbClr val="52575F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sz="2039" i="1">
                        <a:solidFill>
                          <a:srgbClr val="52575F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sz="2039" i="1">
                            <a:solidFill>
                              <a:srgbClr val="52575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sz="2039" i="1">
                            <a:solidFill>
                              <a:srgbClr val="52575F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sz="2039" i="1">
                            <a:solidFill>
                              <a:srgbClr val="52575F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sz="2039" i="1">
                            <a:solidFill>
                              <a:srgbClr val="52575F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sz="2039" i="1">
                            <a:solidFill>
                              <a:srgbClr val="52575F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sz="2039" i="1">
                            <a:solidFill>
                              <a:srgbClr val="52575F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sz="2039" i="1">
                            <a:solidFill>
                              <a:srgbClr val="52575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sz="2039" i="1">
                            <a:solidFill>
                              <a:srgbClr val="52575F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sSup>
                          <m:sSupPr>
                            <m:ctrlPr>
                              <a:rPr sz="2039" i="1">
                                <a:solidFill>
                                  <a:srgbClr val="52575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sz="2039" i="1">
                                <a:solidFill>
                                  <a:srgbClr val="52575F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sz="2039" i="1">
                                <a:solidFill>
                                  <a:srgbClr val="52575F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dirty="0"/>
              </a:p>
              <a:p>
                <a:pPr marL="191981" indent="-191981" defTabSz="152902">
                  <a:spcBef>
                    <a:spcPts val="1969"/>
                  </a:spcBef>
                  <a:defRPr sz="2408"/>
                </a:pPr>
                <a:endParaRPr dirty="0"/>
              </a:p>
              <a:p>
                <a:pPr marL="577480" lvl="2" indent="-193517" defTabSz="152902">
                  <a:spcBef>
                    <a:spcPts val="1969"/>
                  </a:spcBef>
                  <a:defRPr sz="2408"/>
                </a:pPr>
                <a:r>
                  <a:rPr dirty="0"/>
                  <a:t>Variance of </a:t>
                </a:r>
                <a14:m>
                  <m:oMath xmlns:m="http://schemas.openxmlformats.org/officeDocument/2006/math">
                    <m:limUpp>
                      <m:limUppPr>
                        <m:ctrlPr>
                          <a:rPr sz="2039" i="1">
                            <a:solidFill>
                              <a:srgbClr val="52575F"/>
                            </a:solidFill>
                            <a:latin typeface="Cambria Math" panose="02040503050406030204" pitchFamily="18" charset="0"/>
                          </a:rPr>
                        </m:ctrlPr>
                      </m:limUppPr>
                      <m:e>
                        <m:r>
                          <a:rPr sz="2039" i="1">
                            <a:solidFill>
                              <a:srgbClr val="52575F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lim>
                        <m:r>
                          <a:rPr sz="2039" i="1">
                            <a:solidFill>
                              <a:srgbClr val="52575F"/>
                            </a:solidFill>
                            <a:latin typeface="Cambria Math" panose="02040503050406030204" pitchFamily="18" charset="0"/>
                          </a:rPr>
                          <m:t>̂</m:t>
                        </m:r>
                      </m:lim>
                    </m:limUpp>
                  </m:oMath>
                </a14:m>
                <a:r>
                  <a:rPr dirty="0"/>
                  <a:t> refers to the amount that </a:t>
                </a:r>
                <a14:m>
                  <m:oMath xmlns:m="http://schemas.openxmlformats.org/officeDocument/2006/math">
                    <m:limUpp>
                      <m:limUppPr>
                        <m:ctrlPr>
                          <a:rPr sz="2039" i="1">
                            <a:solidFill>
                              <a:srgbClr val="52575F"/>
                            </a:solidFill>
                            <a:latin typeface="Cambria Math" panose="02040503050406030204" pitchFamily="18" charset="0"/>
                          </a:rPr>
                        </m:ctrlPr>
                      </m:limUppPr>
                      <m:e>
                        <m:r>
                          <a:rPr sz="2039" i="1">
                            <a:solidFill>
                              <a:srgbClr val="52575F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lim>
                        <m:r>
                          <a:rPr sz="2039" i="1">
                            <a:solidFill>
                              <a:srgbClr val="52575F"/>
                            </a:solidFill>
                            <a:latin typeface="Cambria Math" panose="02040503050406030204" pitchFamily="18" charset="0"/>
                          </a:rPr>
                          <m:t>̂</m:t>
                        </m:r>
                      </m:lim>
                    </m:limUpp>
                  </m:oMath>
                </a14:m>
                <a:r>
                  <a:rPr dirty="0"/>
                  <a:t> changes if a different training set is used (but from the same “population”)</a:t>
                </a:r>
              </a:p>
              <a:p>
                <a:pPr marL="577480" lvl="2" indent="-193517" defTabSz="152902">
                  <a:spcBef>
                    <a:spcPts val="1969"/>
                  </a:spcBef>
                  <a:defRPr sz="2408"/>
                </a:pPr>
                <a:r>
                  <a:rPr dirty="0"/>
                  <a:t>Bias of </a:t>
                </a:r>
                <a14:m>
                  <m:oMath xmlns:m="http://schemas.openxmlformats.org/officeDocument/2006/math">
                    <m:limUpp>
                      <m:limUppPr>
                        <m:ctrlPr>
                          <a:rPr sz="2039" i="1">
                            <a:solidFill>
                              <a:srgbClr val="52575F"/>
                            </a:solidFill>
                            <a:latin typeface="Cambria Math" panose="02040503050406030204" pitchFamily="18" charset="0"/>
                          </a:rPr>
                        </m:ctrlPr>
                      </m:limUppPr>
                      <m:e>
                        <m:r>
                          <a:rPr sz="2039" i="1">
                            <a:solidFill>
                              <a:srgbClr val="52575F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lim>
                        <m:r>
                          <a:rPr sz="2039" i="1">
                            <a:solidFill>
                              <a:srgbClr val="52575F"/>
                            </a:solidFill>
                            <a:latin typeface="Cambria Math" panose="02040503050406030204" pitchFamily="18" charset="0"/>
                          </a:rPr>
                          <m:t>̂</m:t>
                        </m:r>
                      </m:lim>
                    </m:limUpp>
                  </m:oMath>
                </a14:m>
                <a:r>
                  <a:rPr dirty="0"/>
                  <a:t> refers to the error that is introduced by approximating a real-life problem with a simpler model</a:t>
                </a:r>
              </a:p>
              <a:p>
                <a:pPr marL="577480" lvl="2" indent="-193517" defTabSz="152902">
                  <a:spcBef>
                    <a:spcPts val="1969"/>
                  </a:spcBef>
                  <a:defRPr sz="2408"/>
                </a:pPr>
                <a:r>
                  <a:rPr dirty="0"/>
                  <a:t>Irreducible error: Random noise inherent in the data.  The irreducible error is the best-case scenario given the noise in the data</a:t>
                </a:r>
              </a:p>
              <a:p>
                <a:pPr marL="191981" indent="-191981" defTabSz="152902">
                  <a:spcBef>
                    <a:spcPts val="1969"/>
                  </a:spcBef>
                  <a:defRPr sz="2408"/>
                </a:pPr>
                <a:r>
                  <a:rPr dirty="0"/>
                  <a:t>Tradeoff because usually reducing bias will increase variance and visa versa</a:t>
                </a:r>
              </a:p>
            </p:txBody>
          </p:sp>
        </mc:Choice>
        <mc:Fallback xmlns="">
          <p:sp>
            <p:nvSpPr>
              <p:cNvPr id="564" name="Variance of   refers to the amount that   changes if a different training set is used (but from the same “population”)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255181" y="1913907"/>
                <a:ext cx="8161735" cy="4232673"/>
              </a:xfrm>
              <a:prstGeom prst="rect">
                <a:avLst/>
              </a:prstGeom>
              <a:blipFill>
                <a:blip r:embed="rId2"/>
                <a:stretch>
                  <a:fillRect l="-5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65" name="Line Line" descr="Line Line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7183660" y="2398393"/>
            <a:ext cx="1162757" cy="101029"/>
          </a:xfrm>
          <a:prstGeom prst="rect">
            <a:avLst/>
          </a:prstGeom>
        </p:spPr>
      </p:pic>
      <p:sp>
        <p:nvSpPr>
          <p:cNvPr id="567" name="Irreducible error"/>
          <p:cNvSpPr txBox="1"/>
          <p:nvPr/>
        </p:nvSpPr>
        <p:spPr>
          <a:xfrm>
            <a:off x="7126851" y="2511215"/>
            <a:ext cx="1503618" cy="32098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300">
                <a:solidFill>
                  <a:srgbClr val="941751"/>
                </a:solidFill>
              </a:defRPr>
            </a:lvl1pPr>
          </a:lstStyle>
          <a:p>
            <a:r>
              <a:rPr sz="1617" dirty="0"/>
              <a:t>Irreducible error</a:t>
            </a:r>
          </a:p>
        </p:txBody>
      </p:sp>
      <p:pic>
        <p:nvPicPr>
          <p:cNvPr id="568" name="Line Line" descr="Line Line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4284866" y="2398393"/>
            <a:ext cx="988969" cy="101029"/>
          </a:xfrm>
          <a:prstGeom prst="rect">
            <a:avLst/>
          </a:prstGeom>
        </p:spPr>
      </p:pic>
      <p:sp>
        <p:nvSpPr>
          <p:cNvPr id="570" name="Variance"/>
          <p:cNvSpPr txBox="1"/>
          <p:nvPr/>
        </p:nvSpPr>
        <p:spPr>
          <a:xfrm>
            <a:off x="4386349" y="2511215"/>
            <a:ext cx="851195" cy="32098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300">
                <a:solidFill>
                  <a:srgbClr val="011993"/>
                </a:solidFill>
              </a:defRPr>
            </a:lvl1pPr>
          </a:lstStyle>
          <a:p>
            <a:r>
              <a:rPr sz="1617" dirty="0"/>
              <a:t>Variance</a:t>
            </a:r>
          </a:p>
        </p:txBody>
      </p:sp>
      <p:pic>
        <p:nvPicPr>
          <p:cNvPr id="571" name="Line Line" descr="Line Line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608258" y="2398393"/>
            <a:ext cx="1211204" cy="101029"/>
          </a:xfrm>
          <a:prstGeom prst="rect">
            <a:avLst/>
          </a:prstGeom>
        </p:spPr>
      </p:pic>
      <p:sp>
        <p:nvSpPr>
          <p:cNvPr id="573" name="Bias (squared)"/>
          <p:cNvSpPr txBox="1"/>
          <p:nvPr/>
        </p:nvSpPr>
        <p:spPr>
          <a:xfrm>
            <a:off x="5581013" y="2511215"/>
            <a:ext cx="1316066" cy="32098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300">
                <a:solidFill>
                  <a:srgbClr val="4F8F00"/>
                </a:solidFill>
              </a:defRPr>
            </a:lvl1pPr>
          </a:lstStyle>
          <a:p>
            <a:r>
              <a:rPr sz="1617" dirty="0"/>
              <a:t>Bias (squared)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ChronicleVTI">
  <a:themeElements>
    <a:clrScheme name="Chronicle">
      <a:dk1>
        <a:srgbClr val="000000"/>
      </a:dk1>
      <a:lt1>
        <a:srgbClr val="FFFFFF"/>
      </a:lt1>
      <a:dk2>
        <a:srgbClr val="1C1C32"/>
      </a:dk2>
      <a:lt2>
        <a:srgbClr val="F8F4F1"/>
      </a:lt2>
      <a:accent1>
        <a:srgbClr val="734B67"/>
      </a:accent1>
      <a:accent2>
        <a:srgbClr val="959EBB"/>
      </a:accent2>
      <a:accent3>
        <a:srgbClr val="596781"/>
      </a:accent3>
      <a:accent4>
        <a:srgbClr val="7F6E8C"/>
      </a:accent4>
      <a:accent5>
        <a:srgbClr val="DB9A8F"/>
      </a:accent5>
      <a:accent6>
        <a:srgbClr val="C29AB1"/>
      </a:accent6>
      <a:hlink>
        <a:srgbClr val="778BA2"/>
      </a:hlink>
      <a:folHlink>
        <a:srgbClr val="A27C99"/>
      </a:folHlink>
    </a:clrScheme>
    <a:fontScheme name="Univers Calisto">
      <a:majorFont>
        <a:latin typeface="Univers Condensed"/>
        <a:ea typeface=""/>
        <a:cs typeface=""/>
      </a:majorFont>
      <a:minorFont>
        <a:latin typeface="Calisto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 w="12700" cap="flat" cmpd="sng" algn="ctr">
          <a:noFill/>
          <a:prstDash val="solid"/>
          <a:miter lim="800000"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chemeClr val="accent1">
                  <a:shade val="50000"/>
                </a:schemeClr>
              </a:solidFill>
              <a:prstDash val="solid"/>
              <a:miter lim="800000"/>
            </a14:hiddenLine>
          </a:ext>
        </a:extLst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ChronicleVTI" id="{508E4D90-5116-4BF0-876B-3F422DD1F65F}" vid="{AA21DC3D-92A8-43A4-8358-ED428371CD5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456</TotalTime>
  <Words>778</Words>
  <Application>Microsoft Office PowerPoint</Application>
  <PresentationFormat>Widescreen</PresentationFormat>
  <Paragraphs>92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Aptos</vt:lpstr>
      <vt:lpstr>Arial</vt:lpstr>
      <vt:lpstr>Calisto MT</vt:lpstr>
      <vt:lpstr>Cambria Math</vt:lpstr>
      <vt:lpstr>Graphik</vt:lpstr>
      <vt:lpstr>Univers Condensed</vt:lpstr>
      <vt:lpstr>ChronicleVTI</vt:lpstr>
      <vt:lpstr>Model fitting</vt:lpstr>
      <vt:lpstr>Over- and under-fitting</vt:lpstr>
      <vt:lpstr>Overfitting vs Underfitting</vt:lpstr>
      <vt:lpstr>Overfitting vs Underfitting</vt:lpstr>
      <vt:lpstr>Underfitting</vt:lpstr>
      <vt:lpstr>Overfitting</vt:lpstr>
      <vt:lpstr>Bias-Variance Tradeoff </vt:lpstr>
      <vt:lpstr>Bias-Variance Tradeoff </vt:lpstr>
      <vt:lpstr>Bias-Variance Tradeoff </vt:lpstr>
      <vt:lpstr>Hyperparameters</vt:lpstr>
      <vt:lpstr>K-nn recall</vt:lpstr>
      <vt:lpstr>PowerPoint Presentation</vt:lpstr>
      <vt:lpstr>How well does my model work?</vt:lpstr>
      <vt:lpstr>How well does my model work?</vt:lpstr>
      <vt:lpstr>Model Evaluation Strategies</vt:lpstr>
      <vt:lpstr>K-fold cross-validation</vt:lpstr>
      <vt:lpstr>Choosing k (the number of folds)</vt:lpstr>
      <vt:lpstr>A typical approach</vt:lpstr>
      <vt:lpstr>A tempting approach…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Jake Rhodes</dc:creator>
  <cp:lastModifiedBy>Jake Rhodes</cp:lastModifiedBy>
  <cp:revision>24</cp:revision>
  <dcterms:created xsi:type="dcterms:W3CDTF">2025-10-28T15:32:43Z</dcterms:created>
  <dcterms:modified xsi:type="dcterms:W3CDTF">2026-01-15T13:35:57Z</dcterms:modified>
</cp:coreProperties>
</file>